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0" r:id="rId3"/>
  </p:sldMasterIdLst>
  <p:sldIdLst>
    <p:sldId id="256" r:id="rId4"/>
    <p:sldId id="257" r:id="rId5"/>
    <p:sldId id="258" r:id="rId6"/>
    <p:sldId id="259" r:id="rId7"/>
    <p:sldId id="261" r:id="rId8"/>
    <p:sldId id="262" r:id="rId9"/>
    <p:sldId id="260" r:id="rId10"/>
    <p:sldId id="302" r:id="rId11"/>
    <p:sldId id="263" r:id="rId12"/>
    <p:sldId id="300" r:id="rId13"/>
    <p:sldId id="264" r:id="rId14"/>
    <p:sldId id="265" r:id="rId15"/>
    <p:sldId id="266" r:id="rId16"/>
    <p:sldId id="267" r:id="rId17"/>
    <p:sldId id="303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304" r:id="rId28"/>
    <p:sldId id="278" r:id="rId29"/>
    <p:sldId id="277" r:id="rId30"/>
    <p:sldId id="279" r:id="rId31"/>
    <p:sldId id="280" r:id="rId32"/>
    <p:sldId id="283" r:id="rId33"/>
    <p:sldId id="299" r:id="rId34"/>
    <p:sldId id="282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5" r:id="rId46"/>
    <p:sldId id="294" r:id="rId47"/>
    <p:sldId id="296" r:id="rId48"/>
    <p:sldId id="301" r:id="rId49"/>
    <p:sldId id="29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136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Relationship Id="rId3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Relationship Id="rId3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5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6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75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77014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29396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4784052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3894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459306" indent="0">
              <a:buNone/>
              <a:defRPr/>
            </a:lvl3pPr>
            <a:lvl4pPr marL="916493" indent="0">
              <a:buNone/>
              <a:defRPr/>
            </a:lvl4pPr>
            <a:lvl5pPr marL="137579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035654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fld id="{67E700D8-DD2D-4C8B-97FF-6A1CE348DF25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defTabSz="609585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333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32193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45261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2709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86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4184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4685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627962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0289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459306" indent="0">
              <a:buNone/>
              <a:defRPr/>
            </a:lvl3pPr>
            <a:lvl4pPr marL="916493" indent="0">
              <a:buNone/>
              <a:defRPr/>
            </a:lvl4pPr>
            <a:lvl5pPr marL="137579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99256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fld id="{EB0236BE-5D86-440B-A2C2-72D52B7345C4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defTabSz="609585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333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0771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53764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9071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26509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0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7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2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2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2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theme" Target="../theme/theme2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292E1-7CA6-43BE-84EC-27FAD704FE8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89FE0-271D-46F5-879D-7B53EC5FA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3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333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fld id="{8C691165-7AC8-402B-B3FF-3AF0DE1A5DEF}" type="slidenum">
              <a:rPr lang="en-US" altLang="en-US" smtClean="0">
                <a:ea typeface="ＭＳ Ｐゴシック" charset="-128"/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09600" cy="6866467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68" y="6474884"/>
            <a:ext cx="206163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66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defRPr kern="1200" spc="27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385224" indent="-385224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759865" indent="-30055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1219170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678475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333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fld id="{D6761000-2402-4BA1-9EC6-19C43B05215B}" type="slidenum">
              <a:rPr lang="en-US" altLang="en-US" smtClean="0">
                <a:ea typeface="ＭＳ Ｐゴシック" charset="-128"/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09600" cy="6866467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68" y="6474884"/>
            <a:ext cx="206163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55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defRPr kern="1200" spc="27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385224" indent="-385224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759865" indent="-30055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1219170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678475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en.wikipedia.org/wiki/List_of_Unity_game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unity3d.com/get-unity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Manual/SmartMerge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docs.unity3d.com/Manual/ExternalVersionControlSystemSupport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ScriptReference/index.html" TargetMode="External"/><Relationship Id="rId4" Type="http://schemas.openxmlformats.org/officeDocument/2006/relationships/hyperlink" Target="http://forum.unity3d.com/" TargetMode="External"/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docs.unity3d.com/Manual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mailto:cs248.staff@gmail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docs.unity3d.com/ScriptReference/Object.DontDestroyOnLoad.html" TargetMode="Externa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ScriptReference/GameObject.html" TargetMode="External"/><Relationship Id="rId4" Type="http://schemas.openxmlformats.org/officeDocument/2006/relationships/hyperlink" Target="http://docs.unity3d.com/ScriptReference/MonoBehaviour.html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docs.unity3d.com/ScriptReference/Resources.Load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docs.unity3d.com/Manual/SceneViewNavigation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docs.unity3d.com/Manual/PositioningGameObjects.html" TargetMode="External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Manual/shader-StandardShader.html" TargetMode="External"/><Relationship Id="rId4" Type="http://schemas.openxmlformats.org/officeDocument/2006/relationships/hyperlink" Target="http://docs.unity3d.com/Manual/Materials.html" TargetMode="External"/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docs.unity3d.com/Manual/ShadersOverview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web.stanford.edu/class/cs148/assignments/assignment4.pdf" TargetMode="External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Manual/GlobalIllumination.html" TargetMode="External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docs.unity3d.com/Manual/Lighting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609600" y="2603501"/>
            <a:ext cx="10972800" cy="8255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latin typeface="Arial" panose="020B0604020202020204" pitchFamily="34" charset="0"/>
                <a:ea typeface="ＭＳ Ｐゴシック" charset="-128"/>
              </a:rPr>
              <a:t>CS248 Lecture 2</a:t>
            </a:r>
          </a:p>
        </p:txBody>
      </p:sp>
      <p:sp>
        <p:nvSpPr>
          <p:cNvPr id="11266" name="Text Placeholder 2"/>
          <p:cNvSpPr>
            <a:spLocks noGrp="1"/>
          </p:cNvSpPr>
          <p:nvPr>
            <p:ph type="body" sz="quarter" idx="18"/>
          </p:nvPr>
        </p:nvSpPr>
        <p:spPr bwMode="auto">
          <a:xfrm>
            <a:off x="2137834" y="4459818"/>
            <a:ext cx="8079317" cy="783167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/>
            <a:r>
              <a:rPr lang="en-US" altLang="en-US" dirty="0" smtClean="0">
                <a:solidFill>
                  <a:srgbClr val="595959"/>
                </a:solidFill>
                <a:latin typeface="Arial" panose="020B0604020202020204" pitchFamily="34" charset="0"/>
                <a:ea typeface="ＭＳ Ｐゴシック" charset="-128"/>
              </a:rPr>
              <a:t>January 11</a:t>
            </a:r>
            <a:r>
              <a:rPr lang="en-US" altLang="en-US" baseline="30000" dirty="0" smtClean="0">
                <a:solidFill>
                  <a:srgbClr val="595959"/>
                </a:solidFill>
                <a:latin typeface="Arial" panose="020B0604020202020204" pitchFamily="34" charset="0"/>
                <a:ea typeface="ＭＳ Ｐゴシック" charset="-128"/>
              </a:rPr>
              <a:t>th</a:t>
            </a:r>
            <a:r>
              <a:rPr lang="en-US" altLang="en-US" dirty="0" smtClean="0">
                <a:solidFill>
                  <a:srgbClr val="595959"/>
                </a:solidFill>
                <a:latin typeface="Arial" panose="020B0604020202020204" pitchFamily="34" charset="0"/>
                <a:ea typeface="ＭＳ Ｐゴシック" charset="-128"/>
              </a:rPr>
              <a:t>, 2017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600" y="3429001"/>
            <a:ext cx="10972800" cy="61595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Unity</a:t>
            </a: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31939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Who Uses Unity?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52" y="1714519"/>
            <a:ext cx="7405940" cy="37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5653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Who Uses Unity?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And more!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https://en.wikipedia.org/wiki/List_of_Unity_games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300868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2137834" y="2051051"/>
            <a:ext cx="3939117" cy="12361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Getting Setup with Unity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174" y="2046288"/>
            <a:ext cx="2102803" cy="260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3163888" y="3347244"/>
            <a:ext cx="2913063" cy="933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There really isn’t much to setup.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2643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Installation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Download the ‘Personal Edition’: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https://unity3d.com/get-unity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Select appropriate build targets during installation!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iOS: Come to my office hours to get added to the Stanford’s Apple Developer account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Wait for an announcement on Piazza. Currently some licensing problems that need to be resolved by Stanford’s legal department</a:t>
            </a:r>
            <a:r>
              <a:rPr lang="mr-IN" altLang="en-US" dirty="0" smtClean="0">
                <a:latin typeface="Arial" panose="020B0604020202020204" pitchFamily="34" charset="0"/>
                <a:ea typeface="ＭＳ Ｐゴシック" charset="-128"/>
              </a:rPr>
              <a:t>…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may take awhile.</a:t>
            </a: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562151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Creation</a:t>
            </a:r>
            <a:endParaRPr lang="en-US" dirty="0"/>
          </a:p>
        </p:txBody>
      </p:sp>
      <p:pic>
        <p:nvPicPr>
          <p:cNvPr id="3" name="Picture 2" descr="Screen Shot 2018-01-10 at 8.3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52" y="1696322"/>
            <a:ext cx="6084572" cy="34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632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Creation</a:t>
            </a:r>
            <a:endParaRPr lang="en-US" dirty="0"/>
          </a:p>
        </p:txBody>
      </p:sp>
      <p:pic>
        <p:nvPicPr>
          <p:cNvPr id="4" name="Picture 3" descr="Screen Shot 2018-01-10 at 8.3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38" y="1696931"/>
            <a:ext cx="6117081" cy="34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145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Setup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Note: If you do end up using source control (i.e.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Github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,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Bitbucket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), make your repository </a:t>
            </a:r>
            <a:r>
              <a:rPr lang="en-US" altLang="en-US" b="1" dirty="0" smtClean="0">
                <a:latin typeface="Arial" panose="020B0604020202020204" pitchFamily="34" charset="0"/>
                <a:ea typeface="ＭＳ Ｐゴシック" charset="-128"/>
              </a:rPr>
              <a:t>private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.</a:t>
            </a:r>
          </a:p>
          <a:p>
            <a:pPr lvl="1" eaLnBrk="1" hangingPunct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29" y="1762539"/>
            <a:ext cx="3043191" cy="4680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649" y="1762539"/>
            <a:ext cx="3676650" cy="48482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970643" y="3246783"/>
            <a:ext cx="2328656" cy="251791"/>
          </a:xfrm>
          <a:prstGeom prst="round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4534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Setup (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5" y="1210733"/>
            <a:ext cx="5139818" cy="5012267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Assuming you have your repository setup (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Github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comes with a “.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gitignore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 for Unity, use it!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Go to where your project is located (from project setup screen: Location followed by the project name)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Delete the “Library” folder.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Point your command line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git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to the folder and run:</a:t>
            </a:r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remote add origin GIT_URL_HERE</a:t>
            </a:r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pull origin master</a:t>
            </a:r>
          </a:p>
          <a:p>
            <a:pPr lvl="2"/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git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commit -am “COMMIT_MESSAGE”</a:t>
            </a:r>
          </a:p>
          <a:p>
            <a:pPr lvl="2"/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git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push origin master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Docs: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http://docs.unity3d.com/Manual/ExternalVersionControlSystemSupport.html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Smart Merge: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3"/>
              </a:rPr>
              <a:t>http://docs.unity3d.com/Manual/SmartMerge.html</a:t>
            </a:r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Will be useful for collaboration on scenes/prefabs!</a:t>
            </a:r>
          </a:p>
          <a:p>
            <a:pPr marL="0" lvl="1" indent="0">
              <a:buNone/>
            </a:pP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997" y="1854194"/>
            <a:ext cx="5579039" cy="15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0584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2137834" y="2051051"/>
            <a:ext cx="3939117" cy="12361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Resources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174" y="2046288"/>
            <a:ext cx="2102803" cy="260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3163888" y="3347244"/>
            <a:ext cx="2913063" cy="933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Please Read the Documentation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90459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Documentation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Manual: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http://docs.unity3d.com/Manual/index.html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Scripting API: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3"/>
              </a:rPr>
              <a:t>http://docs.unity3d.com/ScriptReference/index.html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These pages should become your best friends.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Also: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4"/>
              </a:rPr>
              <a:t>http://forum.unity3d.com/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642682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Course Logistics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Piazza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Staff Email: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cs248.staff@gmail.com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SCPD Grading via Google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Hangouts 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Homework 1 due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Tuesday (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January 16</a:t>
            </a:r>
            <a:r>
              <a:rPr lang="en-US" altLang="en-US" baseline="30000" dirty="0" smtClean="0">
                <a:latin typeface="Arial" panose="020B0604020202020204" pitchFamily="34" charset="0"/>
                <a:ea typeface="ＭＳ Ｐゴシック" charset="-128"/>
              </a:rPr>
              <a:t>th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)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If MLK day does not work for you, find a CA on January 17</a:t>
            </a:r>
            <a:r>
              <a:rPr lang="en-US" altLang="en-US" baseline="30000" dirty="0" smtClean="0">
                <a:latin typeface="Arial" panose="020B0604020202020204" pitchFamily="34" charset="0"/>
                <a:ea typeface="ＭＳ Ｐゴシック" charset="-128"/>
              </a:rPr>
              <a:t>th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.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Go to office hours OR schedule a time with another CA in advance.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Can not make the grading session? Get in touch with the CA’s.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Office hours on website. Any changes will be announced on Piazza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Fill out the survey</a:t>
            </a:r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240502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Store</a:t>
            </a:r>
            <a:endParaRPr lang="en-US" dirty="0"/>
          </a:p>
        </p:txBody>
      </p:sp>
      <p:pic>
        <p:nvPicPr>
          <p:cNvPr id="3" name="Picture 2" descr="Screen Shot 2018-01-10 at 8.50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56" y="1582414"/>
            <a:ext cx="6546077" cy="43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9518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2137834" y="2051051"/>
            <a:ext cx="3939117" cy="12361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Overview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174" y="2046288"/>
            <a:ext cx="2102803" cy="260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3163888" y="3347244"/>
            <a:ext cx="2913063" cy="933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Not a comprehensive overview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14567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Everything is a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4678697" cy="501226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All objects in your scene hierarchy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Cameras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Lights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Gameplay Logic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User Interface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Etc.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Can be destroyed/created on the fly or be made to not get destroyed when the game changes scenes (this is how you get persistent behavior!):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http://docs.unity3d.com/ScriptReference/Object.DontDestroyOnLoad.html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76" y="1210733"/>
            <a:ext cx="3194285" cy="47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3130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Everything is a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4"/>
            <a:ext cx="10267951" cy="758026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 does nothing on its own.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All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 have a “Transform” component to let it know its position/rotation/scale.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Must add “Components” to the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to give it some behavior. </a:t>
            </a:r>
          </a:p>
        </p:txBody>
      </p:sp>
      <p:pic>
        <p:nvPicPr>
          <p:cNvPr id="6" name="Picture 5" descr="Screen Shot 2018-01-10 at 8.56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03" y="2170138"/>
            <a:ext cx="3492175" cy="4130699"/>
          </a:xfrm>
          <a:prstGeom prst="rect">
            <a:avLst/>
          </a:prstGeom>
        </p:spPr>
      </p:pic>
      <p:pic>
        <p:nvPicPr>
          <p:cNvPr id="7" name="Picture 6" descr="Screen Shot 2018-01-10 at 8.5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005" y="2163925"/>
            <a:ext cx="2919535" cy="4256827"/>
          </a:xfrm>
          <a:prstGeom prst="rect">
            <a:avLst/>
          </a:prstGeom>
        </p:spPr>
      </p:pic>
      <p:pic>
        <p:nvPicPr>
          <p:cNvPr id="8" name="Picture 7" descr="Screen Shot 2018-01-10 at 8.57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21" y="2163926"/>
            <a:ext cx="3246108" cy="42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9152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Everything is a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4"/>
            <a:ext cx="10267951" cy="101928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Many components already exist! </a:t>
            </a:r>
          </a:p>
        </p:txBody>
      </p:sp>
      <p:pic>
        <p:nvPicPr>
          <p:cNvPr id="2" name="Picture 1" descr="Screen Shot 2018-01-10 at 9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80" y="1639595"/>
            <a:ext cx="4147113" cy="3354901"/>
          </a:xfrm>
          <a:prstGeom prst="rect">
            <a:avLst/>
          </a:prstGeom>
        </p:spPr>
      </p:pic>
      <p:pic>
        <p:nvPicPr>
          <p:cNvPr id="3" name="Picture 2" descr="Screen Shot 2018-01-10 at 9.1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93" y="3991331"/>
            <a:ext cx="7424499" cy="19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633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Everything is a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4"/>
            <a:ext cx="10267951" cy="101928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Many components already exist! But you might want to create your own. These are your scripts that inherit from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MonoBehaviour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Strong Recommendation: Code in C#.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48" y="2425961"/>
            <a:ext cx="4657725" cy="3819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08" y="2540260"/>
            <a:ext cx="41624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8519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Everything is a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27" y="3067146"/>
            <a:ext cx="3609975" cy="3000375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4"/>
            <a:ext cx="10267951" cy="1728410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lvl="1"/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3"/>
              </a:rPr>
              <a:t>http://docs.unity3d.com/ScriptReference/GameObject.html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MonoBehaviour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4"/>
              </a:rPr>
              <a:t>http://docs.unity3d.com/ScriptReference/MonoBehaviour.html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Drop and Drop Script onto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in the “Inspector” or manually add it by going to</a:t>
            </a:r>
            <a:b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</a:b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Add Component &gt; Scripts &gt; YOUR_SCRIPT_NAME_HERE</a:t>
            </a:r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Public variables will show up in the Inspector. A variable that is a Component can also be modified by the inspector! Very useful.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468" y="3067146"/>
            <a:ext cx="2800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2117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4"/>
            <a:ext cx="3754966" cy="434098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Scenes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“Prefabs”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Scripts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Textures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Animations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Models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Particles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Sprites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913" y="1489399"/>
            <a:ext cx="50196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6788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Prefabs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4"/>
            <a:ext cx="10267951" cy="160711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You created some hierarchy of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GameObjects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and you want to reuse this hierarchy in multiple places. Use prefabs!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You can also assign prefabs to scripts which have a public variable of type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 to be able to programmatically spawn prefabs! Or you could just load it by its path (may be more convenient in certain cases):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http://docs.unity3d.com/ScriptReference/Resources.Load.html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12" y="3083959"/>
            <a:ext cx="4676775" cy="1809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827" y="2983947"/>
            <a:ext cx="3028950" cy="2009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9699" y="574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265768" y="5031046"/>
            <a:ext cx="10267951" cy="511339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7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759865" indent="-30055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1219170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678475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Create an empty prefab and it will go into your assets folder. A gray prefab is an empty prefab!</a:t>
            </a:r>
          </a:p>
        </p:txBody>
      </p:sp>
    </p:spTree>
    <p:extLst>
      <p:ext uri="{BB962C8B-B14F-4D97-AF65-F5344CB8AC3E}">
        <p14:creationId xmlns:p14="http://schemas.microsoft.com/office/powerpoint/2010/main" val="392223393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Prefabs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89699" y="574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313392" y="3526813"/>
            <a:ext cx="10267951" cy="1628151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7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759865" indent="-30055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1219170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678475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Drag and drop the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onto the gray prefab object and the prefab will turn blue! (and so will the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in the hierarchy). Blue indicates that it is an instance of a prefab and Unity will warn you if you try to change that object!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Now you can delete the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that exists in the hierarchy, drag and drop the prefab back into the hierarchy and you will see the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show up again!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55" y="1335572"/>
            <a:ext cx="3714750" cy="1019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43" y="1130300"/>
            <a:ext cx="5181600" cy="2000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955" y="2354747"/>
            <a:ext cx="3705225" cy="904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430" y="5352693"/>
            <a:ext cx="36861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8357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Who Uses Unity?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Getting Setup with Unity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Resources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Overview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Tutorial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Live Demo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1516136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Editor Camera Controls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“Maya”-like Controls: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Alt + Left Click &amp; Move: Rotate Camera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Alt + Right Click &amp; Move (Or Scroll Up/Down): Move camera back and forth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Alt + Middle Click &amp; Move: Move camera up/down or left right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Flythrough Mode: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Click and hold right mouse button and now you can use FPS-like controls to move around through the scene (WASD, Q/E to move up down).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Documentation: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http://docs.unity3d.com/Manual/SceneViewNavigation.html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131649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Editor Object Controls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“Maya”-like Controls (after selecting an object):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W: Activate translation widget.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E: Activate rotation widget.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R: Activate scale widget.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Manual Movement: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Modify position/rotation/scale in the Inspector.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Rotation is in Euler angles. Rotation order: Z, X, Y.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Documentation: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http://docs.unity3d.com/Manual/PositioningGameObjects.html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4" name="Picture 3" descr="Screen Shot 2018-01-11 at 1.12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49" y="4185070"/>
            <a:ext cx="7189338" cy="17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0398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Creating Geometry via the Unity Editor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13" y="1230960"/>
            <a:ext cx="4105275" cy="463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723" y="2466078"/>
            <a:ext cx="6407798" cy="24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9481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Setting Up The Scene Camera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1355185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Do not confuse the scene camera with the editor camera.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scenes by default come with a “Main Camera.” Notice the tag of “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MainCamera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” in the inspector, this will be useful for accessing the camera from your scripts.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“Camera Preview” box is useful to see what your camera can see.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“Camera Preview” is what you will see when you hit Play!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67" y="2693755"/>
            <a:ext cx="5809878" cy="36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3202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Setting Up The Scene Camera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1355185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Moving the scene camera can be done manually by changing the position/rotation/scale in the Inspector.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Or you can move the editor camera around as mentioned earlier, select the camera and align the camera to the view. Note that your camera should be selected before doing this.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Hit play and this view will be sufficient for the screenshot in Assignment 1.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00" y="2743200"/>
            <a:ext cx="1890583" cy="32486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46" y="2646351"/>
            <a:ext cx="72580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0967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External Objects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199461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Create and export an object from Maya/Blender/3ds Max as either an *.OBJ or a *.FBX. You can save this anywhere.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Why *.FBX? You will see later when we start talking about character animation.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Then import this asset into Unity. Unity will take care of everything for you.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Alternatively, you can just save your *.OBJ or *.FBX inside the “Assets” folder.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You will need to right click on the folder it is in and click “Refresh” to get it to show 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66" y="3205343"/>
            <a:ext cx="2022099" cy="305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74" y="3452327"/>
            <a:ext cx="4587649" cy="25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3752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External Objects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888655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Click and drag the object from the assets library into your scene hierarchy and it should now show up! There is a difference in how the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GameObject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is setup depending on whether you use an FBX or OBJ but that difference is not relevant for now.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3" y="2180034"/>
            <a:ext cx="3714750" cy="19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767" y="2370534"/>
            <a:ext cx="1996741" cy="3649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029" y="2180034"/>
            <a:ext cx="3724275" cy="314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476" y="2494359"/>
            <a:ext cx="2537601" cy="35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9014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and Materials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2"/>
            <a:ext cx="10267951" cy="336126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Fairly easy to write your own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shader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but the Unity Standard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shader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is very powerful and can probably be used in most situations!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In most cases you will want to select a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shader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that comes with Unity and modify the material properties to achieve the look that you want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Manual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Shader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Documentation: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http://docs.unity3d.com/Manual/ShadersOverview.html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Standard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Shader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Documentation: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3"/>
              </a:rPr>
              <a:t>http://docs.unity3d.com/Manual/shader-StandardShader.html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Materials Documentation: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4"/>
              </a:rPr>
              <a:t>http://docs.unity3d.com/Manual/Materials.html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804055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Textures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1047276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Process is the same as importing an external object. This time, instead of selecting an *.FBX or *.OBJ, select a *.PNG, *.JPG, etc. You can also place the images inside the Assets folder manually.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Note that you should make sure your imported object has a UV map before continuing! You can check this in Maya/Blender/3ds Max.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2258009"/>
            <a:ext cx="6476417" cy="3645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034" y="2480388"/>
            <a:ext cx="3867150" cy="33528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720873" y="3097763"/>
            <a:ext cx="938311" cy="905070"/>
          </a:xfrm>
          <a:prstGeom prst="round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8102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Textures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2"/>
            <a:ext cx="10267951" cy="1308534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Click on the object you imported in the scene hierarchy and expand the </a:t>
            </a:r>
            <a:r>
              <a:rPr lang="en-US" altLang="en-US" dirty="0" err="1" smtClean="0">
                <a:latin typeface="Arial" panose="020B0604020202020204" pitchFamily="34" charset="0"/>
                <a:ea typeface="ＭＳ Ｐゴシック" charset="-128"/>
              </a:rPr>
              <a:t>shader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 properties in the Inspector.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The “diffuse” texture that we used in CS148 is now the “Albedo.” There is no distinction between the diffuse and specular color as you saw with the Epic BRDF.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Look at CS148 Assignment 4 if you want great (no bias) refresher on what the BRDF/Material does. 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charset="-128"/>
                <a:hlinkClick r:id="rId2"/>
              </a:rPr>
              <a:t>http://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web.stanford.edu/class/cs148/assignments/assignment4.pdf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1" y="2599911"/>
            <a:ext cx="3005064" cy="373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35720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2137834" y="2051051"/>
            <a:ext cx="3939117" cy="12361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Who Uses Unity?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174" y="2046288"/>
            <a:ext cx="2102803" cy="260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 Placeholder 2"/>
          <p:cNvSpPr>
            <a:spLocks noGrp="1"/>
          </p:cNvSpPr>
          <p:nvPr>
            <p:ph type="body" sz="half" idx="2"/>
          </p:nvPr>
        </p:nvSpPr>
        <p:spPr>
          <a:xfrm>
            <a:off x="3163888" y="3347244"/>
            <a:ext cx="2913063" cy="933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More than just poor indie developers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1589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Textures (Option 1)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2"/>
            <a:ext cx="10267951" cy="786019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Click and drag the imported texture onto the square next to “Albedo” and your object should now have a texture on it!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46" y="1820793"/>
            <a:ext cx="3514725" cy="104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102" y="2969490"/>
            <a:ext cx="6859012" cy="30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2334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Textures (Option 2)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2"/>
            <a:ext cx="10267951" cy="399583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Click on the circle next to Albedo and select your texture in the dialog box!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85" y="3046019"/>
            <a:ext cx="3476625" cy="10572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62874" y="3827533"/>
            <a:ext cx="258945" cy="226577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07" y="1750117"/>
            <a:ext cx="4806820" cy="4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40365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Lighting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2"/>
            <a:ext cx="10267951" cy="1737741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Lighting Documentation: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http://docs.unity3d.com/Manual/Lighting.html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Global Illumination Documentation: </a:t>
            </a:r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  <a:hlinkClick r:id="rId3"/>
              </a:rPr>
              <a:t>http://docs.unity3d.com/Manual/GlobalIllumination.html</a:t>
            </a: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Lighting is accomplished with the “Light” component.</a:t>
            </a:r>
          </a:p>
          <a:p>
            <a:pPr marL="0" lvl="1" indent="0">
              <a:buNone/>
            </a:pP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709" y="2593327"/>
            <a:ext cx="22098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3968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Light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21" y="1352258"/>
            <a:ext cx="44481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3191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Component Properties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2"/>
            <a:ext cx="10267951" cy="1737741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Light Types: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Directional Light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Spot Lights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Point Lights</a:t>
            </a:r>
          </a:p>
          <a:p>
            <a:pPr lvl="2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Area Lights</a:t>
            </a:r>
          </a:p>
          <a:p>
            <a:pPr marL="0" lvl="1" indent="0">
              <a:buNone/>
            </a:pPr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90" y="599463"/>
            <a:ext cx="35147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214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Component Properties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2"/>
            <a:ext cx="10267951" cy="487439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Color and Intensity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01" y="1969537"/>
            <a:ext cx="348615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01" y="2621903"/>
            <a:ext cx="2876550" cy="2762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308" y="1974299"/>
            <a:ext cx="3438525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145" y="2645715"/>
            <a:ext cx="29908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77315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2137834" y="2051051"/>
            <a:ext cx="3939117" cy="12361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Unity Tutorial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174" y="2046288"/>
            <a:ext cx="2102803" cy="260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3163888" y="3347244"/>
            <a:ext cx="2913063" cy="933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How to do ASSIGNMENT 1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18299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2137834" y="2051051"/>
            <a:ext cx="3939117" cy="12361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Questions?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174" y="2046288"/>
            <a:ext cx="2102803" cy="260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3163888" y="3347244"/>
            <a:ext cx="2913063" cy="933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You can also ask me after class.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8629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Who Uses Unity?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41" y="2437546"/>
            <a:ext cx="5131469" cy="20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53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Who Uses Unity?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46" y="2166957"/>
            <a:ext cx="6205660" cy="269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083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Who Uses Unity?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68" y="1130300"/>
            <a:ext cx="9144309" cy="49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6318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Who Uses Unity?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98" y="1606642"/>
            <a:ext cx="7939492" cy="43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509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  <a:ea typeface="ＭＳ Ｐゴシック" charset="-128"/>
              </a:rPr>
              <a:t>Who Uses Unity?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52" y="1130300"/>
            <a:ext cx="7405940" cy="49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5609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1738</Words>
  <Application>Microsoft Macintosh PowerPoint</Application>
  <PresentationFormat>Custom</PresentationFormat>
  <Paragraphs>175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SU_Preso_16x9_v6</vt:lpstr>
      <vt:lpstr>1_SU_Preso_16x9_v6</vt:lpstr>
      <vt:lpstr>CS248 Lecture 2</vt:lpstr>
      <vt:lpstr>Course Logistics </vt:lpstr>
      <vt:lpstr>Overview</vt:lpstr>
      <vt:lpstr>Who Uses Unity?</vt:lpstr>
      <vt:lpstr>Who Uses Unity?</vt:lpstr>
      <vt:lpstr>Who Uses Unity?</vt:lpstr>
      <vt:lpstr>Who Uses Unity?</vt:lpstr>
      <vt:lpstr>Who Uses Unity?</vt:lpstr>
      <vt:lpstr>Who Uses Unity?</vt:lpstr>
      <vt:lpstr>Who Uses Unity?</vt:lpstr>
      <vt:lpstr>Who Uses Unity?</vt:lpstr>
      <vt:lpstr>Getting Setup with Unity</vt:lpstr>
      <vt:lpstr>Installation</vt:lpstr>
      <vt:lpstr>Project Creation</vt:lpstr>
      <vt:lpstr>Project Creation</vt:lpstr>
      <vt:lpstr>Source Control Setup (Git)</vt:lpstr>
      <vt:lpstr>Source Control Setup (Git)</vt:lpstr>
      <vt:lpstr>Unity Resources</vt:lpstr>
      <vt:lpstr>Documentation</vt:lpstr>
      <vt:lpstr>Asset Store</vt:lpstr>
      <vt:lpstr>Unity Overview</vt:lpstr>
      <vt:lpstr>Everything is a “GameObject”</vt:lpstr>
      <vt:lpstr>Everything is a “GameObject”</vt:lpstr>
      <vt:lpstr>Everything is a “GameObject”</vt:lpstr>
      <vt:lpstr>Everything is a “GameObject”</vt:lpstr>
      <vt:lpstr>Everything is a “GameObject”</vt:lpstr>
      <vt:lpstr>Assets</vt:lpstr>
      <vt:lpstr>Prefabs</vt:lpstr>
      <vt:lpstr>Prefabs</vt:lpstr>
      <vt:lpstr>Editor Camera Controls</vt:lpstr>
      <vt:lpstr>Editor Object Controls</vt:lpstr>
      <vt:lpstr>Creating Geometry via the Unity Editor</vt:lpstr>
      <vt:lpstr>Setting Up The Scene Camera</vt:lpstr>
      <vt:lpstr>Setting Up The Scene Camera</vt:lpstr>
      <vt:lpstr>Import External Objects</vt:lpstr>
      <vt:lpstr>Import External Objects</vt:lpstr>
      <vt:lpstr>Shading and Materials</vt:lpstr>
      <vt:lpstr>Importing Textures</vt:lpstr>
      <vt:lpstr>Using Textures</vt:lpstr>
      <vt:lpstr>Using Textures (Option 1)</vt:lpstr>
      <vt:lpstr>Using Textures (Option 2)</vt:lpstr>
      <vt:lpstr>Lighting</vt:lpstr>
      <vt:lpstr>Creating a Light</vt:lpstr>
      <vt:lpstr>Light Component Properties</vt:lpstr>
      <vt:lpstr>Light Component Properties</vt:lpstr>
      <vt:lpstr>Unity Tutorial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CS248 Lecture 2</dc:title>
  <dc:creator>Michael Bao</dc:creator>
  <cp:lastModifiedBy>Sarah Jobalia</cp:lastModifiedBy>
  <cp:revision>70</cp:revision>
  <dcterms:created xsi:type="dcterms:W3CDTF">2016-01-06T19:28:15Z</dcterms:created>
  <dcterms:modified xsi:type="dcterms:W3CDTF">2018-01-13T22:07:50Z</dcterms:modified>
</cp:coreProperties>
</file>